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3" r:id="rId2"/>
    <p:sldId id="334" r:id="rId3"/>
    <p:sldId id="336" r:id="rId4"/>
    <p:sldId id="288" r:id="rId5"/>
    <p:sldId id="275" r:id="rId6"/>
    <p:sldId id="356" r:id="rId7"/>
    <p:sldId id="403" r:id="rId8"/>
    <p:sldId id="357" r:id="rId9"/>
    <p:sldId id="359" r:id="rId10"/>
    <p:sldId id="367" r:id="rId11"/>
    <p:sldId id="337" r:id="rId12"/>
    <p:sldId id="344" r:id="rId13"/>
    <p:sldId id="368" r:id="rId14"/>
    <p:sldId id="324" r:id="rId15"/>
    <p:sldId id="325" r:id="rId16"/>
    <p:sldId id="326" r:id="rId17"/>
    <p:sldId id="287" r:id="rId18"/>
    <p:sldId id="347" r:id="rId19"/>
    <p:sldId id="349" r:id="rId20"/>
    <p:sldId id="369" r:id="rId21"/>
    <p:sldId id="370" r:id="rId22"/>
    <p:sldId id="371" r:id="rId23"/>
    <p:sldId id="350" r:id="rId24"/>
    <p:sldId id="348" r:id="rId25"/>
    <p:sldId id="265" r:id="rId26"/>
    <p:sldId id="284" r:id="rId27"/>
    <p:sldId id="407" r:id="rId28"/>
    <p:sldId id="386" r:id="rId29"/>
    <p:sldId id="387" r:id="rId30"/>
    <p:sldId id="404" r:id="rId31"/>
    <p:sldId id="408" r:id="rId32"/>
    <p:sldId id="388" r:id="rId33"/>
    <p:sldId id="389" r:id="rId34"/>
    <p:sldId id="390" r:id="rId35"/>
    <p:sldId id="392" r:id="rId36"/>
    <p:sldId id="393" r:id="rId37"/>
    <p:sldId id="394" r:id="rId38"/>
    <p:sldId id="395" r:id="rId39"/>
    <p:sldId id="397" r:id="rId40"/>
    <p:sldId id="311" r:id="rId41"/>
    <p:sldId id="269" r:id="rId42"/>
    <p:sldId id="315" r:id="rId43"/>
    <p:sldId id="318" r:id="rId44"/>
    <p:sldId id="399" r:id="rId45"/>
    <p:sldId id="398" r:id="rId46"/>
    <p:sldId id="328" r:id="rId47"/>
    <p:sldId id="290" r:id="rId48"/>
    <p:sldId id="327" r:id="rId49"/>
    <p:sldId id="405" r:id="rId50"/>
    <p:sldId id="291" r:id="rId51"/>
    <p:sldId id="330" r:id="rId52"/>
    <p:sldId id="292" r:id="rId53"/>
    <p:sldId id="400" r:id="rId54"/>
    <p:sldId id="401" r:id="rId55"/>
    <p:sldId id="30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4BEF600-3956-44B6-9EB2-D79DE5D9CF1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5C182CC-24A1-4E4D-B687-8C7E2685C499}" type="datetimeFigureOut">
              <a:rPr lang="en-US" smtClean="0"/>
              <a:t>3/1/2015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mpaelectric.com/company/electricvehicles/" TargetMode="External"/><Relationship Id="rId2" Type="http://schemas.openxmlformats.org/officeDocument/2006/relationships/hyperlink" Target="http://www.electricauto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v-america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9294" y="1023610"/>
            <a:ext cx="899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Show and Tell about Electric Cars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3200400" cy="240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362200"/>
            <a:ext cx="3408947" cy="1943100"/>
          </a:xfrm>
          <a:prstGeom prst="rect">
            <a:avLst/>
          </a:prstGeom>
        </p:spPr>
      </p:pic>
      <p:pic>
        <p:nvPicPr>
          <p:cNvPr id="2050" name="Picture 2" descr="Logo_I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9149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Blue2002JPG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14" y="5715000"/>
            <a:ext cx="3315712" cy="109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2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8534400" cy="838200"/>
          </a:xfrm>
        </p:spPr>
        <p:txBody>
          <a:bodyPr/>
          <a:lstStyle/>
          <a:p>
            <a:r>
              <a:rPr lang="en-US" dirty="0" smtClean="0"/>
              <a:t>Series DC </a:t>
            </a:r>
            <a:r>
              <a:rPr lang="en-US" dirty="0"/>
              <a:t>motor basics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153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For constant </a:t>
            </a:r>
            <a:r>
              <a:rPr lang="en-US" sz="2800" dirty="0" err="1" smtClean="0"/>
              <a:t>Es</a:t>
            </a:r>
            <a:r>
              <a:rPr lang="en-US" sz="2800" dirty="0" smtClean="0"/>
              <a:t>, </a:t>
            </a:r>
            <a:r>
              <a:rPr lang="en-US" sz="2800" dirty="0"/>
              <a:t>what happens </a:t>
            </a:r>
            <a:r>
              <a:rPr lang="en-US" sz="2800" dirty="0" smtClean="0"/>
              <a:t>if the load is removed?</a:t>
            </a:r>
          </a:p>
          <a:p>
            <a:r>
              <a:rPr lang="en-US" sz="2800" dirty="0" smtClean="0"/>
              <a:t>(For example if </a:t>
            </a:r>
            <a:r>
              <a:rPr lang="en-US" sz="2800" dirty="0"/>
              <a:t>you depressed the clutch with armature </a:t>
            </a:r>
            <a:r>
              <a:rPr lang="en-US" sz="2800" dirty="0" smtClean="0"/>
              <a:t>current flowing)?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391" y="2681873"/>
            <a:ext cx="4010025" cy="413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018" y="2129855"/>
            <a:ext cx="3312109" cy="44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DC MOTOR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391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DC motor used in project car.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" y="153092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8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0"/>
            <a:ext cx="8534400" cy="838200"/>
          </a:xfrm>
        </p:spPr>
        <p:txBody>
          <a:bodyPr/>
          <a:lstStyle/>
          <a:p>
            <a:r>
              <a:rPr lang="en-US" dirty="0" smtClean="0"/>
              <a:t>How about AC motor?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DC motor / controller less costly but AC motor less maintenance.</a:t>
            </a:r>
          </a:p>
          <a:p>
            <a:endParaRPr lang="en-US" sz="2800" dirty="0" smtClean="0"/>
          </a:p>
          <a:p>
            <a:r>
              <a:rPr lang="en-US" sz="2800" dirty="0" smtClean="0"/>
              <a:t>Hobbyist usually use DC, OEMs usually use AC</a:t>
            </a:r>
          </a:p>
          <a:p>
            <a:endParaRPr lang="en-US" sz="2800" dirty="0"/>
          </a:p>
          <a:p>
            <a:r>
              <a:rPr lang="en-US" sz="2800" dirty="0" smtClean="0"/>
              <a:t>AC inverter set up for </a:t>
            </a:r>
            <a:r>
              <a:rPr lang="en-US" sz="2800" u="sng" dirty="0" smtClean="0"/>
              <a:t>torque control</a:t>
            </a:r>
            <a:r>
              <a:rPr lang="en-US" sz="2800" dirty="0" smtClean="0"/>
              <a:t> not speed control</a:t>
            </a:r>
          </a:p>
          <a:p>
            <a:endParaRPr lang="en-US" sz="2800" dirty="0" smtClean="0"/>
          </a:p>
          <a:p>
            <a:r>
              <a:rPr lang="en-US" sz="2800" dirty="0" smtClean="0"/>
              <a:t>Requires tachometer feedback</a:t>
            </a:r>
          </a:p>
          <a:p>
            <a:endParaRPr lang="en-US" sz="2800" dirty="0"/>
          </a:p>
          <a:p>
            <a:r>
              <a:rPr lang="en-US" sz="2800" dirty="0" smtClean="0"/>
              <a:t>AC must manage regeneration back into battery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5315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38400"/>
            <a:ext cx="7543800" cy="838200"/>
          </a:xfrm>
        </p:spPr>
        <p:txBody>
          <a:bodyPr/>
          <a:lstStyle/>
          <a:p>
            <a:r>
              <a:rPr lang="en-US" dirty="0" smtClean="0"/>
              <a:t>Getting motor torque to the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8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153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How to determine RPM of motor to speed of car?</a:t>
            </a:r>
          </a:p>
          <a:p>
            <a:endParaRPr lang="en-US" sz="2800" dirty="0"/>
          </a:p>
          <a:p>
            <a:r>
              <a:rPr lang="en-US" sz="2800" dirty="0" smtClean="0"/>
              <a:t>Car Speed(MPH) =  </a:t>
            </a:r>
            <a:r>
              <a:rPr lang="en-US" sz="2800" u="sng" dirty="0" smtClean="0"/>
              <a:t>60 * Motor RPM </a:t>
            </a:r>
            <a:endParaRPr lang="en-US" sz="2800" dirty="0" smtClean="0"/>
          </a:p>
          <a:p>
            <a:r>
              <a:rPr lang="en-US" sz="2800" dirty="0" smtClean="0"/>
              <a:t>                             (TGR * FDGR * </a:t>
            </a:r>
            <a:r>
              <a:rPr lang="en-US" sz="2800" dirty="0" err="1" smtClean="0"/>
              <a:t>WRPMi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Where </a:t>
            </a:r>
          </a:p>
          <a:p>
            <a:r>
              <a:rPr lang="en-US" sz="2800" dirty="0" smtClean="0"/>
              <a:t>TGR = Transmission Gear Ratio</a:t>
            </a:r>
          </a:p>
          <a:p>
            <a:r>
              <a:rPr lang="en-US" sz="2800" dirty="0" smtClean="0"/>
              <a:t>FDGR = Final Drive Gear Ratio</a:t>
            </a:r>
          </a:p>
          <a:p>
            <a:r>
              <a:rPr lang="en-US" sz="2800" dirty="0" err="1" smtClean="0"/>
              <a:t>WRPMi</a:t>
            </a:r>
            <a:r>
              <a:rPr lang="en-US" sz="2800" dirty="0" smtClean="0"/>
              <a:t> = Wheel Revolutions Per Mile</a:t>
            </a:r>
          </a:p>
          <a:p>
            <a:endParaRPr lang="en-US" sz="2800" dirty="0" smtClean="0"/>
          </a:p>
          <a:p>
            <a:r>
              <a:rPr lang="en-US" sz="2800" dirty="0" smtClean="0"/>
              <a:t>60 converts minutes to hours for units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246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1044392"/>
            <a:ext cx="8153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For Honda Del Sol (1995), 2.5L engine</a:t>
            </a:r>
          </a:p>
          <a:p>
            <a:endParaRPr lang="en-US" sz="2800" dirty="0"/>
          </a:p>
          <a:p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TGR = 3.250</a:t>
            </a:r>
          </a:p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TGR = 1.761</a:t>
            </a:r>
          </a:p>
          <a:p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TGR = 1.172</a:t>
            </a:r>
          </a:p>
          <a:p>
            <a:r>
              <a:rPr lang="en-US" sz="2800" dirty="0" smtClean="0"/>
              <a:t>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TGR = 0.909</a:t>
            </a:r>
          </a:p>
          <a:p>
            <a:r>
              <a:rPr lang="en-US" sz="2800" dirty="0" smtClean="0"/>
              <a:t>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TGR = 0.702</a:t>
            </a:r>
          </a:p>
          <a:p>
            <a:r>
              <a:rPr lang="en-US" sz="2800" dirty="0" smtClean="0"/>
              <a:t>REV TGR = -3.153</a:t>
            </a:r>
          </a:p>
          <a:p>
            <a:r>
              <a:rPr lang="en-US" sz="2800" dirty="0" smtClean="0"/>
              <a:t>FDGR = 4.058</a:t>
            </a:r>
          </a:p>
          <a:p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6783"/>
              </p:ext>
            </p:extLst>
          </p:nvPr>
        </p:nvGraphicFramePr>
        <p:xfrm>
          <a:off x="3255817" y="3962400"/>
          <a:ext cx="4897583" cy="2639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2997"/>
                <a:gridCol w="1187293"/>
                <a:gridCol w="1187293"/>
              </a:tblGrid>
              <a:tr h="6598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wheel diameter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23.3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inches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598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wheel circumference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73.19911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inches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598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inches in 1 mile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63360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inches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598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revolutions / mile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865.5843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rev/mile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2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73503"/>
              </p:ext>
            </p:extLst>
          </p:nvPr>
        </p:nvGraphicFramePr>
        <p:xfrm>
          <a:off x="27709" y="1143000"/>
          <a:ext cx="8354289" cy="571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49"/>
                <a:gridCol w="1135190"/>
                <a:gridCol w="1135190"/>
                <a:gridCol w="1135190"/>
                <a:gridCol w="1135190"/>
                <a:gridCol w="1135190"/>
                <a:gridCol w="1135190"/>
              </a:tblGrid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motor speed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2nd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3rd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rev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RPM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MPH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MPH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MPH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MPH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MPH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MPH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2400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2800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14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38400"/>
            <a:ext cx="7543800" cy="838200"/>
          </a:xfrm>
        </p:spPr>
        <p:txBody>
          <a:bodyPr/>
          <a:lstStyle/>
          <a:p>
            <a:r>
              <a:rPr lang="en-US" dirty="0" smtClean="0"/>
              <a:t>Batteries</a:t>
            </a:r>
            <a:br>
              <a:rPr lang="en-US" dirty="0" smtClean="0"/>
            </a:br>
            <a:r>
              <a:rPr lang="en-US" dirty="0" smtClean="0"/>
              <a:t>The “Gas Tank”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3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924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Finding the right fit for your application.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" y="1458067"/>
            <a:ext cx="6890472" cy="53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6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7709"/>
            <a:ext cx="7543800" cy="838200"/>
          </a:xfrm>
        </p:spPr>
        <p:txBody>
          <a:bodyPr/>
          <a:lstStyle/>
          <a:p>
            <a:r>
              <a:rPr lang="en-US" dirty="0" smtClean="0"/>
              <a:t>VRLA vs </a:t>
            </a:r>
            <a:r>
              <a:rPr lang="en-US" dirty="0"/>
              <a:t>LiFePO4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72604"/>
            <a:ext cx="5229225" cy="60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0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Conversion Credit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696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Peter </a:t>
            </a:r>
            <a:r>
              <a:rPr lang="en-US" sz="2800" dirty="0" err="1" smtClean="0"/>
              <a:t>Teer</a:t>
            </a:r>
            <a:r>
              <a:rPr lang="en-US" sz="2800" dirty="0" smtClean="0"/>
              <a:t> – Mechanical Engineer – </a:t>
            </a:r>
            <a:r>
              <a:rPr lang="en-US" sz="2800" dirty="0" err="1" smtClean="0"/>
              <a:t>Motortronics</a:t>
            </a:r>
            <a:r>
              <a:rPr lang="en-US" sz="2800" dirty="0" smtClean="0"/>
              <a:t> / </a:t>
            </a:r>
            <a:r>
              <a:rPr lang="en-US" sz="2800" dirty="0" err="1" smtClean="0"/>
              <a:t>Phasetronics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0742"/>
            <a:ext cx="6809676" cy="5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LiFePO4 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Main advantages of LiFePO4 (LFP)</a:t>
            </a:r>
          </a:p>
          <a:p>
            <a:r>
              <a:rPr lang="en-US" sz="2800" dirty="0" smtClean="0"/>
              <a:t>–Cycles 2.000 to 3.000</a:t>
            </a:r>
          </a:p>
          <a:p>
            <a:r>
              <a:rPr lang="en-US" sz="2800" dirty="0" smtClean="0"/>
              <a:t>	•Lower cost of ownership</a:t>
            </a:r>
          </a:p>
          <a:p>
            <a:r>
              <a:rPr lang="en-US" sz="2800" dirty="0" smtClean="0"/>
              <a:t>	•Lower maintenance costs</a:t>
            </a:r>
          </a:p>
          <a:p>
            <a:r>
              <a:rPr lang="en-US" sz="2800" dirty="0" smtClean="0"/>
              <a:t>–Temperature range -20 to 60°C</a:t>
            </a:r>
          </a:p>
          <a:p>
            <a:r>
              <a:rPr lang="en-US" sz="2800" dirty="0" smtClean="0"/>
              <a:t>	•No additional measures for outdoor applications</a:t>
            </a:r>
          </a:p>
          <a:p>
            <a:r>
              <a:rPr lang="en-US" sz="2800" dirty="0" smtClean="0"/>
              <a:t>–High discharge current up to 10C</a:t>
            </a:r>
          </a:p>
          <a:p>
            <a:r>
              <a:rPr lang="en-US" sz="2800" dirty="0" smtClean="0"/>
              <a:t>	•If discharge time &lt; 1h High capacity (95%) is available vs. VRLA (60%)</a:t>
            </a:r>
          </a:p>
          <a:p>
            <a:r>
              <a:rPr lang="en-US" sz="2800" dirty="0"/>
              <a:t>–High charge current </a:t>
            </a:r>
            <a:r>
              <a:rPr lang="en-US" sz="2800" dirty="0" smtClean="0"/>
              <a:t>1C (VRLA &lt; 1/3C)</a:t>
            </a:r>
            <a:endParaRPr lang="en-US" sz="2800" dirty="0"/>
          </a:p>
          <a:p>
            <a:r>
              <a:rPr lang="en-US" sz="2800" dirty="0"/>
              <a:t>	•Shorter charge time higher </a:t>
            </a:r>
            <a:r>
              <a:rPr lang="en-US" sz="2800" dirty="0" smtClean="0"/>
              <a:t>availability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720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LiFePO4 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(continued) Main advantages of LiFePO4 (LFP)</a:t>
            </a:r>
          </a:p>
          <a:p>
            <a:r>
              <a:rPr lang="en-US" sz="2800" dirty="0" smtClean="0"/>
              <a:t>–High energy density 125Wh/Kg</a:t>
            </a:r>
          </a:p>
          <a:p>
            <a:r>
              <a:rPr lang="en-US" sz="2800" dirty="0" smtClean="0"/>
              <a:t>	•Smaller housing (75% less)</a:t>
            </a:r>
          </a:p>
          <a:p>
            <a:r>
              <a:rPr lang="en-US" sz="2800" dirty="0" smtClean="0"/>
              <a:t>	•Smaller weight (33% less)</a:t>
            </a:r>
          </a:p>
          <a:p>
            <a:r>
              <a:rPr lang="en-US" sz="2800" dirty="0" smtClean="0"/>
              <a:t>–No heavy metals in the battery</a:t>
            </a:r>
          </a:p>
          <a:p>
            <a:r>
              <a:rPr lang="en-US" sz="2800" dirty="0" smtClean="0"/>
              <a:t>	•“Green battery”</a:t>
            </a:r>
          </a:p>
          <a:p>
            <a:r>
              <a:rPr lang="en-US" sz="2800" dirty="0" smtClean="0"/>
              <a:t>–</a:t>
            </a:r>
            <a:r>
              <a:rPr lang="en-US" sz="2800" dirty="0"/>
              <a:t>Does not suffer from "thermal runaway" .</a:t>
            </a:r>
          </a:p>
          <a:p>
            <a:r>
              <a:rPr lang="en-US" sz="2800" dirty="0" smtClean="0"/>
              <a:t>LiFePO4 </a:t>
            </a:r>
            <a:r>
              <a:rPr lang="en-US" sz="2800" dirty="0"/>
              <a:t>has Positive </a:t>
            </a:r>
            <a:r>
              <a:rPr lang="en-US" sz="2800" dirty="0" smtClean="0"/>
              <a:t>Temperature Coefficient (PTC). As Temperature increases, resistance </a:t>
            </a:r>
            <a:r>
              <a:rPr lang="en-US" sz="2800" dirty="0"/>
              <a:t>increases, causing current to </a:t>
            </a:r>
            <a:r>
              <a:rPr lang="en-US" sz="2800" dirty="0" smtClean="0"/>
              <a:t>drop, reducing temp.</a:t>
            </a:r>
          </a:p>
          <a:p>
            <a:r>
              <a:rPr lang="en-US" sz="2800" dirty="0"/>
              <a:t>–Does not produce H</a:t>
            </a:r>
            <a:r>
              <a:rPr lang="en-US" sz="2800" baseline="-25000" dirty="0"/>
              <a:t>2</a:t>
            </a:r>
            <a:r>
              <a:rPr lang="en-US" sz="2800" dirty="0"/>
              <a:t> as byproduct of charging.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3065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LiFePO4 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VRLA – produces H</a:t>
            </a:r>
            <a:r>
              <a:rPr lang="en-US" sz="2800" baseline="30000" dirty="0"/>
              <a:t>+</a:t>
            </a:r>
            <a:r>
              <a:rPr lang="en-US" sz="2800" dirty="0"/>
              <a:t> </a:t>
            </a:r>
            <a:r>
              <a:rPr lang="en-US" sz="2800" dirty="0" smtClean="0"/>
              <a:t>when charging.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2H</a:t>
            </a:r>
            <a:r>
              <a:rPr lang="en-US" sz="2800" baseline="-25000" dirty="0"/>
              <a:t>2</a:t>
            </a:r>
            <a:r>
              <a:rPr lang="en-US" sz="2800" dirty="0"/>
              <a:t>O &lt;-&gt; 4H</a:t>
            </a:r>
            <a:r>
              <a:rPr lang="en-US" sz="2800" baseline="30000" dirty="0"/>
              <a:t>+</a:t>
            </a:r>
            <a:r>
              <a:rPr lang="en-US" sz="2800" dirty="0"/>
              <a:t> + 4e</a:t>
            </a:r>
            <a:r>
              <a:rPr lang="en-US" sz="2800" baseline="30000" dirty="0"/>
              <a:t>-</a:t>
            </a:r>
            <a:r>
              <a:rPr lang="en-US" sz="2800" dirty="0"/>
              <a:t> + O</a:t>
            </a:r>
            <a:r>
              <a:rPr lang="en-US" sz="2800" baseline="-25000" dirty="0"/>
              <a:t>2</a:t>
            </a:r>
            <a:r>
              <a:rPr lang="en-US" sz="2800" dirty="0"/>
              <a:t> </a:t>
            </a:r>
          </a:p>
          <a:p>
            <a:endParaRPr lang="en-US" sz="2800" dirty="0" smtClean="0"/>
          </a:p>
          <a:p>
            <a:r>
              <a:rPr lang="en-US" sz="2800" dirty="0" smtClean="0"/>
              <a:t>LFP (does </a:t>
            </a:r>
            <a:r>
              <a:rPr lang="en-US" sz="2800" dirty="0"/>
              <a:t>not produce </a:t>
            </a:r>
            <a:r>
              <a:rPr lang="en-US" sz="2800" dirty="0" smtClean="0"/>
              <a:t>H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Li(1－x)FePO4 + </a:t>
            </a:r>
            <a:r>
              <a:rPr lang="en-US" sz="2800" dirty="0" err="1" smtClean="0"/>
              <a:t>xLi</a:t>
            </a:r>
            <a:r>
              <a:rPr lang="en-US" sz="2800" baseline="30000" dirty="0" smtClean="0"/>
              <a:t> + </a:t>
            </a:r>
            <a:r>
              <a:rPr lang="en-US" sz="2800" dirty="0" smtClean="0"/>
              <a:t>+ </a:t>
            </a:r>
            <a:r>
              <a:rPr lang="en-US" sz="2800" dirty="0" err="1" smtClean="0"/>
              <a:t>xe</a:t>
            </a:r>
            <a:r>
              <a:rPr lang="en-US" sz="2800" baseline="30000" dirty="0" smtClean="0"/>
              <a:t> -</a:t>
            </a:r>
            <a:r>
              <a:rPr lang="en-US" sz="2800" dirty="0" smtClean="0"/>
              <a:t> &lt;-&gt; LiFePO4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59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6200"/>
            <a:ext cx="7543800" cy="838200"/>
          </a:xfrm>
        </p:spPr>
        <p:txBody>
          <a:bodyPr/>
          <a:lstStyle/>
          <a:p>
            <a:r>
              <a:rPr lang="en-US" dirty="0"/>
              <a:t>VRLA vs LiFePO4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72711"/>
            <a:ext cx="7943850" cy="60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" y="1447801"/>
            <a:ext cx="7213600" cy="54102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924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LiFePO4 batteries.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819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LiFePO4 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LiFePO4 - 40 </a:t>
            </a:r>
            <a:r>
              <a:rPr lang="en-US" sz="2800" dirty="0"/>
              <a:t>cells = 510 </a:t>
            </a:r>
            <a:r>
              <a:rPr lang="en-US" sz="2800" dirty="0" err="1" smtClean="0"/>
              <a:t>lbs</a:t>
            </a:r>
            <a:endParaRPr lang="en-US" sz="2800" dirty="0" smtClean="0"/>
          </a:p>
          <a:p>
            <a:r>
              <a:rPr lang="en-US" sz="2800" dirty="0" smtClean="0"/>
              <a:t>Equivalent VRLA (10, 12v cells) = 1200 </a:t>
            </a:r>
            <a:r>
              <a:rPr lang="en-US" sz="2800" dirty="0" err="1" smtClean="0"/>
              <a:t>lbs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" y="2146995"/>
            <a:ext cx="8620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06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LiFePO4 batteries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11” X 7” X 2.7” (times 40 = lots of room!)</a:t>
            </a:r>
          </a:p>
          <a:p>
            <a:r>
              <a:rPr lang="en-US" sz="2800" dirty="0" smtClean="0"/>
              <a:t>75% of size of VRLA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67032"/>
            <a:ext cx="6753225" cy="48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5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"/>
            <a:ext cx="9067800" cy="838200"/>
          </a:xfrm>
        </p:spPr>
        <p:txBody>
          <a:bodyPr/>
          <a:lstStyle/>
          <a:p>
            <a:r>
              <a:rPr lang="en-US" dirty="0" smtClean="0"/>
              <a:t>Unexpected Application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755" y="838200"/>
            <a:ext cx="822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EV being used as 125Vdc station battery source during control panel test of GSU.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" y="1842114"/>
            <a:ext cx="6687846" cy="50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657600"/>
            <a:ext cx="7543800" cy="838200"/>
          </a:xfrm>
        </p:spPr>
        <p:txBody>
          <a:bodyPr/>
          <a:lstStyle/>
          <a:p>
            <a:r>
              <a:rPr lang="en-US" dirty="0" smtClean="0"/>
              <a:t>Cycle Analyst</a:t>
            </a:r>
            <a:br>
              <a:rPr lang="en-US" dirty="0" smtClean="0"/>
            </a:br>
            <a:r>
              <a:rPr lang="en-US" dirty="0" smtClean="0"/>
              <a:t>The “Gas Gauge”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0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Cycle Analyst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305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Gallons of gas stored = AH of electronics stored.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160AH MEANS 160AH</a:t>
            </a:r>
          </a:p>
          <a:p>
            <a:pPr algn="ctr"/>
            <a:endParaRPr lang="en-US" sz="2800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dirty="0"/>
              <a:t>Amp-hours (Ah) are the 'fuel' equivalent of a battery pack.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71800"/>
            <a:ext cx="6324716" cy="38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1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SAFETY FIRST!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9916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Insulated tools &amp; gloves</a:t>
            </a:r>
          </a:p>
          <a:p>
            <a:r>
              <a:rPr lang="en-US" sz="2800" dirty="0" smtClean="0"/>
              <a:t>Eye protection</a:t>
            </a:r>
          </a:p>
          <a:p>
            <a:r>
              <a:rPr lang="en-US" sz="2800" dirty="0" smtClean="0"/>
              <a:t>Cover battery terminals</a:t>
            </a:r>
            <a:endParaRPr lang="en-US" sz="2800" dirty="0"/>
          </a:p>
          <a:p>
            <a:r>
              <a:rPr lang="en-US" sz="2800" dirty="0" smtClean="0"/>
              <a:t>Fuse all wires from main battery</a:t>
            </a:r>
          </a:p>
          <a:p>
            <a:r>
              <a:rPr lang="en-US" sz="2800" dirty="0" smtClean="0"/>
              <a:t>Do not intentionally ground main battery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first ground is free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second ground is VERY expensive</a:t>
            </a:r>
          </a:p>
          <a:p>
            <a:r>
              <a:rPr lang="en-US" sz="2800" dirty="0" smtClean="0"/>
              <a:t>Add “engineering safety margin” to device ratings.</a:t>
            </a:r>
          </a:p>
          <a:p>
            <a:r>
              <a:rPr lang="en-US" sz="2800" dirty="0" smtClean="0"/>
              <a:t>Redundant protection when possible.</a:t>
            </a:r>
          </a:p>
          <a:p>
            <a:r>
              <a:rPr lang="en-US" sz="2800" dirty="0" smtClean="0"/>
              <a:t>Don’t forget to unplug the charger when not in use!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0285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Cycle Analyst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You can not YET take your </a:t>
            </a:r>
            <a:r>
              <a:rPr lang="en-US" sz="2800" u="sng" dirty="0" smtClean="0"/>
              <a:t>electron</a:t>
            </a:r>
            <a:r>
              <a:rPr lang="en-US" sz="2800" dirty="0" smtClean="0"/>
              <a:t> can to the local </a:t>
            </a:r>
            <a:r>
              <a:rPr lang="en-US" sz="2800" u="sng" dirty="0" smtClean="0"/>
              <a:t>electron</a:t>
            </a:r>
            <a:r>
              <a:rPr lang="en-US" sz="2800" dirty="0" smtClean="0"/>
              <a:t> station to fill up on </a:t>
            </a:r>
            <a:r>
              <a:rPr lang="en-US" sz="2800" u="sng" dirty="0" smtClean="0"/>
              <a:t>electrons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752600"/>
            <a:ext cx="4468221" cy="50292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2743200"/>
            <a:ext cx="3733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/>
              <a:t>DON’T run out of electrons!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4783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Range Anxiety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62000"/>
            <a:ext cx="473475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9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Cycle Analyst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305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Instead of estimating fuel left, AH tells you how much you have used.</a:t>
            </a:r>
          </a:p>
          <a:p>
            <a:endParaRPr lang="en-US" sz="2800" dirty="0" smtClean="0"/>
          </a:p>
          <a:p>
            <a:r>
              <a:rPr lang="en-US" sz="2800" dirty="0" smtClean="0"/>
              <a:t>Requires mental math to know how much is left.</a:t>
            </a:r>
          </a:p>
          <a:p>
            <a:endParaRPr lang="en-US" sz="2800" dirty="0"/>
          </a:p>
          <a:p>
            <a:r>
              <a:rPr lang="en-US" sz="2800" dirty="0" smtClean="0"/>
              <a:t>160AH (fully charged) - 100AH (used) = 60AH left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" y="4286250"/>
            <a:ext cx="8286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65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Cycle Analyst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305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Monitors current through shunt resistor</a:t>
            </a:r>
          </a:p>
          <a:p>
            <a:endParaRPr lang="en-US" sz="2800" dirty="0"/>
          </a:p>
          <a:p>
            <a:r>
              <a:rPr lang="en-US" sz="2800" dirty="0" smtClean="0"/>
              <a:t>Vehicle </a:t>
            </a:r>
            <a:r>
              <a:rPr lang="en-US" sz="2800" dirty="0"/>
              <a:t>speed </a:t>
            </a:r>
            <a:r>
              <a:rPr lang="en-US" sz="2800" dirty="0" smtClean="0"/>
              <a:t>via either magnet</a:t>
            </a:r>
            <a:r>
              <a:rPr lang="en-US" sz="2800" dirty="0"/>
              <a:t>, or </a:t>
            </a:r>
            <a:r>
              <a:rPr lang="en-US" sz="2800" dirty="0" smtClean="0"/>
              <a:t>hall sensor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3800"/>
            <a:ext cx="8326504" cy="31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52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Cycle Analyst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In addition to A, AH &amp; speed, analyst provides:</a:t>
            </a:r>
          </a:p>
          <a:p>
            <a:r>
              <a:rPr lang="en-US" sz="2400" dirty="0" smtClean="0"/>
              <a:t>	-Battery voltage</a:t>
            </a:r>
          </a:p>
          <a:p>
            <a:r>
              <a:rPr lang="en-US" sz="2400" dirty="0" smtClean="0"/>
              <a:t>	-Watts</a:t>
            </a:r>
          </a:p>
          <a:p>
            <a:r>
              <a:rPr lang="en-US" sz="2400" dirty="0" smtClean="0"/>
              <a:t>	-Watt-hours</a:t>
            </a:r>
          </a:p>
          <a:p>
            <a:r>
              <a:rPr lang="en-US" sz="2400" dirty="0" smtClean="0"/>
              <a:t>	-</a:t>
            </a:r>
            <a:r>
              <a:rPr lang="en-US" sz="2400" dirty="0" err="1" smtClean="0"/>
              <a:t>Wh</a:t>
            </a:r>
            <a:r>
              <a:rPr lang="en-US" sz="2400" dirty="0" smtClean="0"/>
              <a:t>/mi</a:t>
            </a:r>
          </a:p>
          <a:p>
            <a:r>
              <a:rPr lang="en-US" sz="2400" dirty="0" smtClean="0"/>
              <a:t>	-Amin &amp; Amax</a:t>
            </a:r>
          </a:p>
          <a:p>
            <a:r>
              <a:rPr lang="en-US" sz="2400" dirty="0" smtClean="0"/>
              <a:t>	-</a:t>
            </a:r>
            <a:r>
              <a:rPr lang="en-US" sz="2400" dirty="0" err="1" smtClean="0"/>
              <a:t>Vmin</a:t>
            </a:r>
            <a:endParaRPr lang="en-US" sz="2400" dirty="0" smtClean="0"/>
          </a:p>
          <a:p>
            <a:r>
              <a:rPr lang="en-US" sz="2400" dirty="0" smtClean="0"/>
              <a:t>	-Max &amp; average speed</a:t>
            </a:r>
          </a:p>
          <a:p>
            <a:r>
              <a:rPr lang="en-US" sz="2400" dirty="0" smtClean="0"/>
              <a:t>	-Total cycles, total AH, and total miles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" y="4648200"/>
            <a:ext cx="8240575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657600"/>
            <a:ext cx="7543800" cy="838200"/>
          </a:xfrm>
        </p:spPr>
        <p:txBody>
          <a:bodyPr/>
          <a:lstStyle/>
          <a:p>
            <a:r>
              <a:rPr lang="en-US" dirty="0" smtClean="0"/>
              <a:t>Charging System</a:t>
            </a:r>
            <a:br>
              <a:rPr lang="en-US" dirty="0" smtClean="0"/>
            </a:br>
            <a:r>
              <a:rPr lang="en-US" dirty="0" smtClean="0"/>
              <a:t>The “Gas Station”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Charging System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1534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/>
              <a:t>E</a:t>
            </a:r>
            <a:r>
              <a:rPr lang="en-US" sz="2800" dirty="0" smtClean="0"/>
              <a:t>xisting charger is for VRLA.  </a:t>
            </a:r>
          </a:p>
          <a:p>
            <a:r>
              <a:rPr lang="en-US" sz="2800" dirty="0" smtClean="0"/>
              <a:t>OK to use on LiFePO4, but following limits;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nly has 8A current limit charge.</a:t>
            </a:r>
          </a:p>
          <a:p>
            <a:r>
              <a:rPr lang="en-US" sz="2800" dirty="0" smtClean="0"/>
              <a:t>No voltage limit at end of charge.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2485908" cy="243147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953000" y="2514600"/>
            <a:ext cx="3505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My wish list –</a:t>
            </a:r>
          </a:p>
          <a:p>
            <a:r>
              <a:rPr lang="en-US" sz="2800" dirty="0" smtClean="0"/>
              <a:t>Will replace with unit with both CL and VL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35" y="3962400"/>
            <a:ext cx="6645624" cy="28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7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1998"/>
            <a:ext cx="82296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How long to </a:t>
            </a:r>
            <a:r>
              <a:rPr lang="en-US" sz="2800" dirty="0" smtClean="0"/>
              <a:t>charge</a:t>
            </a:r>
            <a:r>
              <a:rPr lang="en-US" sz="2800" dirty="0" smtClean="0"/>
              <a:t>? - Its all about the AH.</a:t>
            </a:r>
          </a:p>
          <a:p>
            <a:r>
              <a:rPr lang="en-US" sz="2800" dirty="0" smtClean="0"/>
              <a:t>To </a:t>
            </a:r>
            <a:r>
              <a:rPr lang="en-US" sz="2800" dirty="0" smtClean="0"/>
              <a:t>charge </a:t>
            </a:r>
            <a:r>
              <a:rPr lang="en-US" sz="2800" dirty="0" smtClean="0"/>
              <a:t>160AH at 8A takes 20H</a:t>
            </a:r>
          </a:p>
          <a:p>
            <a:r>
              <a:rPr lang="en-US" sz="2800" dirty="0" smtClean="0"/>
              <a:t>To </a:t>
            </a:r>
            <a:r>
              <a:rPr lang="en-US" sz="2800" dirty="0" smtClean="0"/>
              <a:t>charge </a:t>
            </a:r>
            <a:r>
              <a:rPr lang="en-US" sz="2800" dirty="0" smtClean="0"/>
              <a:t>160AH at 16A takes 10H</a:t>
            </a:r>
          </a:p>
          <a:p>
            <a:r>
              <a:rPr lang="en-US" sz="2800" dirty="0"/>
              <a:t>To </a:t>
            </a:r>
            <a:r>
              <a:rPr lang="en-US" sz="2800" dirty="0" smtClean="0"/>
              <a:t>charge </a:t>
            </a:r>
            <a:r>
              <a:rPr lang="en-US" sz="2800" dirty="0"/>
              <a:t>160AH at </a:t>
            </a:r>
            <a:r>
              <a:rPr lang="en-US" sz="2800" dirty="0" smtClean="0"/>
              <a:t>32A </a:t>
            </a:r>
            <a:r>
              <a:rPr lang="en-US" sz="2800" dirty="0"/>
              <a:t>takes </a:t>
            </a:r>
            <a:r>
              <a:rPr lang="en-US" sz="2800" dirty="0" smtClean="0"/>
              <a:t>5H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59364"/>
            <a:ext cx="5410200" cy="409863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3657600"/>
            <a:ext cx="317269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Benefit of 240vac charger, typically double the charging current results in ½ the charging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4676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855" y="76200"/>
            <a:ext cx="7543800" cy="838200"/>
          </a:xfrm>
        </p:spPr>
        <p:txBody>
          <a:bodyPr/>
          <a:lstStyle/>
          <a:p>
            <a:r>
              <a:rPr lang="en-US" dirty="0" smtClean="0"/>
              <a:t>Charge Monitoring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46364" y="927088"/>
            <a:ext cx="7924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Utilize “Celllog8 M” to monitor individual cell voltages. (8 X 5 = 40 cells)</a:t>
            </a:r>
          </a:p>
          <a:p>
            <a:r>
              <a:rPr lang="en-US" sz="2800" dirty="0" smtClean="0"/>
              <a:t>OCT output energizes when first cell hits </a:t>
            </a:r>
            <a:r>
              <a:rPr lang="en-US" sz="2800" dirty="0" err="1" smtClean="0"/>
              <a:t>Vmax</a:t>
            </a:r>
            <a:endParaRPr lang="en-US" sz="2800" dirty="0" smtClean="0"/>
          </a:p>
          <a:p>
            <a:r>
              <a:rPr lang="en-US" sz="2800" dirty="0" smtClean="0"/>
              <a:t>Circuit below used to remove power to charger.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" y="3886200"/>
            <a:ext cx="5230399" cy="2957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5" y="5457302"/>
            <a:ext cx="4114800" cy="14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4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855" y="76200"/>
            <a:ext cx="7543800" cy="838200"/>
          </a:xfrm>
        </p:spPr>
        <p:txBody>
          <a:bodyPr/>
          <a:lstStyle/>
          <a:p>
            <a:r>
              <a:rPr lang="en-US" dirty="0" smtClean="0"/>
              <a:t>Cell Balance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838200"/>
            <a:ext cx="3200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LiFePO4 does not inherently balance.</a:t>
            </a:r>
          </a:p>
          <a:p>
            <a:r>
              <a:rPr lang="en-US" sz="2800" dirty="0" smtClean="0"/>
              <a:t>Either manually balance or automate balance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288827" cy="2736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85800"/>
            <a:ext cx="4946934" cy="2736273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667000" y="3605435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Manual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562600" y="148725"/>
            <a:ext cx="1988127" cy="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Automatic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804063" y="3846263"/>
            <a:ext cx="3505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My wish list –</a:t>
            </a:r>
          </a:p>
          <a:p>
            <a:endParaRPr lang="en-US" sz="2800" dirty="0" smtClean="0"/>
          </a:p>
          <a:p>
            <a:r>
              <a:rPr lang="en-US" sz="2800" dirty="0" smtClean="0"/>
              <a:t>Automate.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604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38400"/>
            <a:ext cx="7543800" cy="838200"/>
          </a:xfrm>
        </p:spPr>
        <p:txBody>
          <a:bodyPr/>
          <a:lstStyle/>
          <a:p>
            <a:r>
              <a:rPr lang="en-US" dirty="0" smtClean="0"/>
              <a:t>Electric Motor</a:t>
            </a:r>
            <a:br>
              <a:rPr lang="en-US" dirty="0" smtClean="0"/>
            </a:br>
            <a:r>
              <a:rPr lang="en-US" dirty="0" smtClean="0"/>
              <a:t>The “Engine”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38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38400"/>
            <a:ext cx="7543800" cy="838200"/>
          </a:xfrm>
        </p:spPr>
        <p:txBody>
          <a:bodyPr/>
          <a:lstStyle/>
          <a:p>
            <a:r>
              <a:rPr lang="en-US" dirty="0" smtClean="0"/>
              <a:t>PWM controller</a:t>
            </a:r>
            <a:br>
              <a:rPr lang="en-US" dirty="0" smtClean="0"/>
            </a:br>
            <a:r>
              <a:rPr lang="en-US" dirty="0" smtClean="0"/>
              <a:t>The “Fuel injection system”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2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Curtis PMC Model 1231C-86xx</a:t>
            </a:r>
          </a:p>
          <a:p>
            <a:r>
              <a:rPr lang="en-US" sz="2800" dirty="0" smtClean="0"/>
              <a:t>Nominal Battery Volts:96-144 </a:t>
            </a:r>
            <a:r>
              <a:rPr lang="en-US" sz="2800" dirty="0" err="1" smtClean="0"/>
              <a:t>Vdc</a:t>
            </a:r>
            <a:endParaRPr lang="en-US" sz="2800" dirty="0" smtClean="0"/>
          </a:p>
          <a:p>
            <a:r>
              <a:rPr lang="en-US" sz="2800" dirty="0" smtClean="0"/>
              <a:t>Current Limit: 500A</a:t>
            </a:r>
          </a:p>
          <a:p>
            <a:r>
              <a:rPr lang="en-US" sz="2800" dirty="0" smtClean="0"/>
              <a:t>2 min rating : 500A</a:t>
            </a:r>
          </a:p>
          <a:p>
            <a:r>
              <a:rPr lang="en-US" sz="2800" dirty="0" smtClean="0"/>
              <a:t>5 min rating: 375A</a:t>
            </a:r>
          </a:p>
          <a:p>
            <a:r>
              <a:rPr lang="en-US" sz="2800" dirty="0" smtClean="0"/>
              <a:t>1 hour rating: 225A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46" y="3505200"/>
            <a:ext cx="4878779" cy="3325091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3518118"/>
            <a:ext cx="35508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Voltage drop @ 100A: 0.3 </a:t>
            </a:r>
            <a:r>
              <a:rPr lang="en-US" sz="2800" dirty="0" err="1" smtClean="0"/>
              <a:t>Vdc</a:t>
            </a:r>
            <a:endParaRPr lang="en-US" sz="2800" dirty="0" smtClean="0"/>
          </a:p>
          <a:p>
            <a:r>
              <a:rPr lang="en-US" sz="2800" dirty="0" err="1" smtClean="0"/>
              <a:t>Undervolt</a:t>
            </a:r>
            <a:r>
              <a:rPr lang="en-US" sz="2800" dirty="0" smtClean="0"/>
              <a:t> cutoff: 64Vdc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88" y="1676401"/>
            <a:ext cx="3686755" cy="18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06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3912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Connections – Pre-charge 750 ohm</a:t>
            </a:r>
          </a:p>
          <a:p>
            <a:r>
              <a:rPr lang="en-US" sz="2800" dirty="0" smtClean="0"/>
              <a:t>KSI – Key Switch Input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" y="5131956"/>
            <a:ext cx="4281775" cy="143881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95" y="1671638"/>
            <a:ext cx="61436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52400" y="2133600"/>
            <a:ext cx="199296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A2 for plug braking.</a:t>
            </a:r>
          </a:p>
          <a:p>
            <a:endParaRPr lang="en-US" sz="2800" dirty="0"/>
          </a:p>
          <a:p>
            <a:r>
              <a:rPr lang="en-US" sz="2800" dirty="0" smtClean="0"/>
              <a:t>Not used &amp; not wired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3225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457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Freewheel Diode Function.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6132"/>
            <a:ext cx="7620000" cy="562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5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7543800" cy="762000"/>
          </a:xfrm>
        </p:spPr>
        <p:txBody>
          <a:bodyPr/>
          <a:lstStyle/>
          <a:p>
            <a:r>
              <a:rPr lang="en-US" dirty="0" smtClean="0"/>
              <a:t>How do we stop?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" y="1600200"/>
            <a:ext cx="8411508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5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Braking System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Braking system needs vacuum source – vacuum pump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5220"/>
            <a:ext cx="7975600" cy="55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9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7543800" cy="5105400"/>
          </a:xfrm>
        </p:spPr>
        <p:txBody>
          <a:bodyPr/>
          <a:lstStyle/>
          <a:p>
            <a:r>
              <a:rPr lang="en-US" dirty="0" smtClean="0"/>
              <a:t>What is the cost to convert?</a:t>
            </a:r>
            <a:br>
              <a:rPr lang="en-US" dirty="0" smtClean="0"/>
            </a:br>
            <a:r>
              <a:rPr lang="en-US" dirty="0" smtClean="0"/>
              <a:t>aka …</a:t>
            </a:r>
            <a:br>
              <a:rPr lang="en-US" dirty="0" smtClean="0"/>
            </a:br>
            <a:r>
              <a:rPr lang="en-US" dirty="0" smtClean="0"/>
              <a:t>“Mom &amp; Dad, can I get a loan?”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10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153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Cost: (Electric Vehicles of America Quote)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600200"/>
            <a:ext cx="82200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2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153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Cost: 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220"/>
            <a:ext cx="85058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0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3152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Additional costs:</a:t>
            </a:r>
          </a:p>
          <a:p>
            <a:r>
              <a:rPr lang="en-US" sz="2800" dirty="0" smtClean="0"/>
              <a:t>The “donor” car</a:t>
            </a:r>
          </a:p>
          <a:p>
            <a:r>
              <a:rPr lang="en-US" sz="2800" dirty="0" smtClean="0"/>
              <a:t>Curtis PMC controller</a:t>
            </a:r>
          </a:p>
          <a:p>
            <a:r>
              <a:rPr lang="en-US" sz="2800" dirty="0" smtClean="0"/>
              <a:t>Cycle analyst (or AH meter)</a:t>
            </a:r>
          </a:p>
          <a:p>
            <a:r>
              <a:rPr lang="en-US" sz="2800" dirty="0" smtClean="0"/>
              <a:t>Battery charger</a:t>
            </a:r>
          </a:p>
          <a:p>
            <a:r>
              <a:rPr lang="en-US" sz="2800" dirty="0" smtClean="0"/>
              <a:t>BMS (Battery management system)</a:t>
            </a:r>
          </a:p>
          <a:p>
            <a:r>
              <a:rPr lang="en-US" sz="2800" dirty="0" smtClean="0"/>
              <a:t>Vacuum pump for hydraulic brakes</a:t>
            </a:r>
          </a:p>
          <a:p>
            <a:r>
              <a:rPr lang="en-US" sz="2800" dirty="0" smtClean="0"/>
              <a:t>Duct heater &amp; control relays</a:t>
            </a:r>
          </a:p>
          <a:p>
            <a:endParaRPr lang="en-US" sz="2800" dirty="0" smtClean="0"/>
          </a:p>
          <a:p>
            <a:pPr algn="ctr"/>
            <a:r>
              <a:rPr lang="en-US" sz="2800" u="sng" dirty="0" smtClean="0"/>
              <a:t>???  Did </a:t>
            </a:r>
            <a:r>
              <a:rPr lang="en-US" sz="2800" u="sng" dirty="0"/>
              <a:t>we forget </a:t>
            </a:r>
            <a:r>
              <a:rPr lang="en-US" sz="2800" u="sng" dirty="0" smtClean="0"/>
              <a:t>anything  ???</a:t>
            </a:r>
            <a:endParaRPr lang="en-US" sz="2800" u="sng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3378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DC motor basics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/>
              <a:t>*****Flux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If *****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Ia</a:t>
            </a:r>
            <a:r>
              <a:rPr lang="en-US" sz="2800" dirty="0" smtClean="0"/>
              <a:t> = If)</a:t>
            </a:r>
          </a:p>
          <a:p>
            <a:pPr algn="ctr"/>
            <a:r>
              <a:rPr lang="en-US" sz="2800" dirty="0" smtClean="0"/>
              <a:t>Flux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smtClean="0"/>
              <a:t>F = B*L*</a:t>
            </a:r>
            <a:r>
              <a:rPr lang="en-US" sz="2800" dirty="0" err="1" smtClean="0"/>
              <a:t>Ia</a:t>
            </a:r>
            <a:endParaRPr lang="en-US" sz="2800" dirty="0" smtClean="0"/>
          </a:p>
          <a:p>
            <a:pPr algn="ctr"/>
            <a:r>
              <a:rPr lang="en-US" sz="2800" dirty="0" smtClean="0"/>
              <a:t>Knowing B =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/ da and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/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Ia</a:t>
            </a:r>
            <a:r>
              <a:rPr lang="en-US" sz="2800" baseline="30000" dirty="0" smtClean="0"/>
              <a:t>2 </a:t>
            </a:r>
            <a:r>
              <a:rPr lang="en-US" sz="2800" dirty="0" smtClean="0"/>
              <a:t> ,but Torque is F * d -&gt;</a:t>
            </a:r>
          </a:p>
          <a:p>
            <a:pPr algn="ctr"/>
            <a:r>
              <a:rPr lang="en-US" sz="2800" dirty="0" smtClean="0"/>
              <a:t>*****Torque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Ia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*****</a:t>
            </a:r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769990"/>
            <a:ext cx="6991350" cy="3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43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382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The BATTERY (the largest single expense!!!)</a:t>
            </a:r>
          </a:p>
          <a:p>
            <a:endParaRPr lang="en-US" sz="2800" dirty="0"/>
          </a:p>
          <a:p>
            <a:r>
              <a:rPr lang="en-US" sz="2800" dirty="0" smtClean="0"/>
              <a:t>VRLA (12V, 160ah) = $606.16*10= $6,061.60</a:t>
            </a:r>
          </a:p>
          <a:p>
            <a:endParaRPr lang="en-US" sz="2800" dirty="0" smtClean="0"/>
          </a:p>
          <a:p>
            <a:r>
              <a:rPr lang="en-US" sz="2800" dirty="0" smtClean="0"/>
              <a:t>LiFePO4 (3.2V, 160ah) = $225.73*40= $9,029.20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0543"/>
            <a:ext cx="7749034" cy="29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2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True cost of the battery per mile (VRLA vs LiFePO4!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            VRLA          LiFePO4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538150"/>
              </p:ext>
            </p:extLst>
          </p:nvPr>
        </p:nvGraphicFramePr>
        <p:xfrm>
          <a:off x="304800" y="1981200"/>
          <a:ext cx="7721600" cy="4419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0602"/>
                <a:gridCol w="1910499"/>
                <a:gridCol w="1910499"/>
              </a:tblGrid>
              <a:tr h="64898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# of cycles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300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3000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4898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A*H per cycle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160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160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4898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Total Life A*H 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48000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480000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17466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>
                          <a:effectLst/>
                        </a:rPr>
                        <a:t>Total Miles (2.2AH/MI)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21818.18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>
                          <a:effectLst/>
                        </a:rPr>
                        <a:t>218181.8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4898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 smtClean="0">
                          <a:effectLst/>
                        </a:rPr>
                        <a:t>Cost for Battery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6061.6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9029.2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4898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>
                          <a:effectLst/>
                        </a:rPr>
                        <a:t>Cost / Mi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0.28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>
                          <a:effectLst/>
                        </a:rPr>
                        <a:t>0.04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106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5767" y="1703404"/>
            <a:ext cx="2819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Don’t forget the cost of an ample amount of:</a:t>
            </a:r>
          </a:p>
          <a:p>
            <a:endParaRPr lang="en-US" sz="2800" dirty="0"/>
          </a:p>
          <a:p>
            <a:r>
              <a:rPr lang="en-US" sz="2800" dirty="0" smtClean="0"/>
              <a:t>“Elbow Grease”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18" y="990601"/>
            <a:ext cx="522708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7543800" cy="5105400"/>
          </a:xfrm>
        </p:spPr>
        <p:txBody>
          <a:bodyPr/>
          <a:lstStyle/>
          <a:p>
            <a:r>
              <a:rPr lang="en-US" dirty="0" smtClean="0"/>
              <a:t>What is the cost to drive?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63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73152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smtClean="0"/>
              <a:t>Del Sol gets 2.2 AH / Mile.</a:t>
            </a:r>
          </a:p>
          <a:p>
            <a:endParaRPr lang="en-US" sz="2400" dirty="0" smtClean="0"/>
          </a:p>
          <a:p>
            <a:r>
              <a:rPr lang="en-US" sz="2400" dirty="0"/>
              <a:t>@</a:t>
            </a:r>
            <a:r>
              <a:rPr lang="en-US" sz="2400" dirty="0" smtClean="0"/>
              <a:t> 125vdc, [2.2AH * 125vdc] = 0.275kwh</a:t>
            </a:r>
          </a:p>
          <a:p>
            <a:r>
              <a:rPr lang="en-US" sz="2400" dirty="0" smtClean="0"/>
              <a:t>Assume energy costs $0.10 / kwh.</a:t>
            </a:r>
          </a:p>
          <a:p>
            <a:r>
              <a:rPr lang="en-US" sz="2400" dirty="0" smtClean="0"/>
              <a:t>Del sol costs about </a:t>
            </a:r>
            <a:r>
              <a:rPr lang="en-US" sz="2400" u="sng" dirty="0" smtClean="0"/>
              <a:t>$0.0275 / mile to drive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@ </a:t>
            </a:r>
            <a:r>
              <a:rPr lang="en-US" sz="2400" dirty="0"/>
              <a:t>2.2 AH / </a:t>
            </a:r>
            <a:r>
              <a:rPr lang="en-US" sz="2400" dirty="0" smtClean="0"/>
              <a:t>Mile and a 160AH battery, </a:t>
            </a:r>
          </a:p>
          <a:p>
            <a:r>
              <a:rPr lang="en-US" sz="2400" dirty="0" smtClean="0"/>
              <a:t>Can travel up to </a:t>
            </a:r>
            <a:r>
              <a:rPr lang="en-US" sz="2400" u="sng" dirty="0" smtClean="0"/>
              <a:t>72 miles on a full charge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full charge costs;</a:t>
            </a:r>
          </a:p>
          <a:p>
            <a:r>
              <a:rPr lang="en-US" sz="2400" dirty="0" smtClean="0"/>
              <a:t>72 miles * $0.0275 / mile = </a:t>
            </a:r>
            <a:r>
              <a:rPr lang="en-US" sz="2400" u="sng" dirty="0" smtClean="0"/>
              <a:t>$2 for full charge</a:t>
            </a:r>
          </a:p>
        </p:txBody>
      </p:sp>
    </p:spTree>
    <p:extLst>
      <p:ext uri="{BB962C8B-B14F-4D97-AF65-F5344CB8AC3E}">
        <p14:creationId xmlns:p14="http://schemas.microsoft.com/office/powerpoint/2010/main" val="529681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/>
              <a:t>Electric Conversions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229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/>
              <a:t>U</a:t>
            </a:r>
            <a:r>
              <a:rPr lang="en-US" sz="2800" dirty="0" smtClean="0"/>
              <a:t>sers </a:t>
            </a:r>
            <a:r>
              <a:rPr lang="en-US" sz="2800" dirty="0"/>
              <a:t>group</a:t>
            </a:r>
          </a:p>
          <a:p>
            <a:r>
              <a:rPr lang="en-US" sz="2400" dirty="0">
                <a:hlinkClick r:id="rId2"/>
              </a:rPr>
              <a:t>http://www.electricauto.org/</a:t>
            </a:r>
            <a:endParaRPr lang="en-US" sz="2400" dirty="0"/>
          </a:p>
          <a:p>
            <a:endParaRPr lang="en-US" sz="2800" dirty="0" smtClean="0"/>
          </a:p>
          <a:p>
            <a:r>
              <a:rPr lang="en-US" sz="2800" dirty="0" err="1" smtClean="0"/>
              <a:t>Teco</a:t>
            </a:r>
            <a:r>
              <a:rPr lang="en-US" sz="2800" dirty="0" smtClean="0"/>
              <a:t> website </a:t>
            </a:r>
            <a:r>
              <a:rPr lang="en-US" sz="2400" u="sng" dirty="0" smtClean="0">
                <a:hlinkClick r:id="rId3"/>
              </a:rPr>
              <a:t>http</a:t>
            </a:r>
            <a:r>
              <a:rPr lang="en-US" sz="2400" u="sng" dirty="0">
                <a:hlinkClick r:id="rId3"/>
              </a:rPr>
              <a:t>://www.tampaelectric.com/company/electricvehicles/</a:t>
            </a:r>
            <a:endParaRPr lang="en-US" sz="2400" u="sng" dirty="0"/>
          </a:p>
          <a:p>
            <a:endParaRPr lang="en-US" sz="2800" dirty="0" smtClean="0"/>
          </a:p>
          <a:p>
            <a:r>
              <a:rPr lang="en-US" sz="2800" dirty="0" smtClean="0"/>
              <a:t>Parts</a:t>
            </a:r>
          </a:p>
          <a:p>
            <a:r>
              <a:rPr lang="en-US" sz="2400" dirty="0">
                <a:hlinkClick r:id="rId4"/>
              </a:rPr>
              <a:t>http://www.ev-america.com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7428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DC motor basics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0"/>
            <a:ext cx="5343525" cy="358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How does speed change with amps.</a:t>
            </a:r>
          </a:p>
          <a:p>
            <a:endParaRPr lang="en-US" sz="2800" dirty="0" smtClean="0"/>
          </a:p>
          <a:p>
            <a:pPr algn="ctr"/>
            <a:r>
              <a:rPr lang="en-US" sz="2800" dirty="0" smtClean="0"/>
              <a:t>E</a:t>
            </a:r>
            <a:r>
              <a:rPr lang="en-US" sz="2800" baseline="-25000" dirty="0" smtClean="0"/>
              <a:t>O</a:t>
            </a:r>
            <a:r>
              <a:rPr lang="en-US" sz="2800" dirty="0" smtClean="0"/>
              <a:t> </a:t>
            </a:r>
            <a:r>
              <a:rPr lang="en-US" sz="2800" dirty="0"/>
              <a:t>= Z n </a:t>
            </a:r>
            <a:r>
              <a:rPr lang="en-US" sz="2800" dirty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/>
              <a:t> / </a:t>
            </a:r>
            <a:r>
              <a:rPr lang="en-US" sz="2800" dirty="0" smtClean="0"/>
              <a:t>60, if we hold E</a:t>
            </a:r>
            <a:r>
              <a:rPr lang="en-US" sz="2800" baseline="-25000" dirty="0" smtClean="0"/>
              <a:t>O</a:t>
            </a:r>
            <a:r>
              <a:rPr lang="en-US" sz="2800" dirty="0" smtClean="0"/>
              <a:t> and z constant</a:t>
            </a:r>
          </a:p>
          <a:p>
            <a:pPr algn="ctr"/>
            <a:r>
              <a:rPr lang="en-US" sz="2800" dirty="0" smtClean="0"/>
              <a:t> 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), but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smtClean="0"/>
              <a:t>***** 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</a:t>
            </a:r>
            <a:r>
              <a:rPr lang="en-US" sz="2800" dirty="0" err="1" smtClean="0"/>
              <a:t>Ia</a:t>
            </a:r>
            <a:r>
              <a:rPr lang="en-US" sz="2800" dirty="0" smtClean="0"/>
              <a:t>) *****</a:t>
            </a:r>
            <a:endParaRPr lang="en-US" sz="2800" dirty="0"/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036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DC motor basics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Now for Torque vs Speed.</a:t>
            </a:r>
          </a:p>
          <a:p>
            <a:endParaRPr lang="en-US" sz="2800" dirty="0" smtClean="0"/>
          </a:p>
          <a:p>
            <a:r>
              <a:rPr lang="en-US" sz="2800" dirty="0" smtClean="0"/>
              <a:t>if 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</a:t>
            </a:r>
            <a:r>
              <a:rPr lang="en-US" sz="2800" dirty="0" err="1" smtClean="0"/>
              <a:t>Ia</a:t>
            </a:r>
            <a:r>
              <a:rPr lang="en-US" sz="2800" dirty="0" smtClean="0"/>
              <a:t>) then  n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</a:t>
            </a:r>
            <a:r>
              <a:rPr lang="en-US" sz="2800" dirty="0" err="1" smtClean="0"/>
              <a:t>Ia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 2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Rearranging</a:t>
            </a:r>
          </a:p>
          <a:p>
            <a:r>
              <a:rPr lang="en-US" sz="2800" dirty="0" smtClean="0"/>
              <a:t>Ia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(1/n)</a:t>
            </a:r>
            <a:r>
              <a:rPr lang="en-US" sz="2800" baseline="30000" dirty="0" smtClean="0"/>
              <a:t> 2</a:t>
            </a:r>
            <a:endParaRPr lang="en-US" sz="2800" dirty="0" smtClean="0"/>
          </a:p>
          <a:p>
            <a:r>
              <a:rPr lang="en-US" sz="2800" dirty="0" smtClean="0"/>
              <a:t>From previous, we known that</a:t>
            </a:r>
          </a:p>
          <a:p>
            <a:r>
              <a:rPr lang="en-US" sz="2800" dirty="0" smtClean="0"/>
              <a:t>T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Ia</a:t>
            </a:r>
            <a:r>
              <a:rPr lang="en-US" sz="2800" baseline="30000" dirty="0" smtClean="0"/>
              <a:t>2 </a:t>
            </a:r>
            <a:r>
              <a:rPr lang="en-US" sz="2800" dirty="0" smtClean="0"/>
              <a:t>, or T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(1/n)</a:t>
            </a:r>
            <a:r>
              <a:rPr lang="en-US" sz="2800" baseline="30000" dirty="0" smtClean="0"/>
              <a:t> 2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Solving for n</a:t>
            </a:r>
          </a:p>
          <a:p>
            <a:endParaRPr lang="en-US" sz="2800" dirty="0" smtClean="0"/>
          </a:p>
          <a:p>
            <a:r>
              <a:rPr lang="en-US" sz="2800" dirty="0" smtClean="0"/>
              <a:t>*****n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1/</a:t>
            </a:r>
            <a:r>
              <a:rPr lang="en-US" sz="2800" dirty="0" err="1" smtClean="0">
                <a:latin typeface="Symath" panose="00000400000000000000" pitchFamily="2" charset="0"/>
                <a:cs typeface="Symath" panose="00000400000000000000" pitchFamily="2" charset="0"/>
              </a:rPr>
              <a:t>e</a:t>
            </a:r>
            <a:r>
              <a:rPr lang="en-US" sz="2800" dirty="0" err="1" smtClean="0"/>
              <a:t>T</a:t>
            </a:r>
            <a:r>
              <a:rPr lang="en-US" sz="2800" dirty="0" smtClean="0"/>
              <a:t>*****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06" y="3657600"/>
            <a:ext cx="4024493" cy="318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1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543800" cy="838200"/>
          </a:xfrm>
        </p:spPr>
        <p:txBody>
          <a:bodyPr/>
          <a:lstStyle/>
          <a:p>
            <a:r>
              <a:rPr lang="en-US" dirty="0" smtClean="0"/>
              <a:t>DC motor basics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 smtClean="0"/>
              <a:t>What if we change </a:t>
            </a:r>
            <a:r>
              <a:rPr lang="en-US" sz="2800" dirty="0" err="1" smtClean="0"/>
              <a:t>Es</a:t>
            </a:r>
            <a:r>
              <a:rPr lang="en-US" sz="2800" dirty="0" smtClean="0"/>
              <a:t>?</a:t>
            </a:r>
          </a:p>
          <a:p>
            <a:endParaRPr lang="en-US" sz="2800" dirty="0" smtClean="0"/>
          </a:p>
          <a:p>
            <a:r>
              <a:rPr lang="en-US" sz="2800" dirty="0" smtClean="0"/>
              <a:t>E</a:t>
            </a:r>
            <a:r>
              <a:rPr lang="en-US" sz="2800" baseline="-25000" dirty="0" smtClean="0"/>
              <a:t>S </a:t>
            </a:r>
            <a:r>
              <a:rPr lang="en-US" sz="2800" dirty="0" smtClean="0"/>
              <a:t> = E</a:t>
            </a:r>
            <a:r>
              <a:rPr lang="en-US" sz="2800" baseline="-25000" dirty="0" smtClean="0"/>
              <a:t>O</a:t>
            </a:r>
            <a:r>
              <a:rPr lang="en-US" sz="2800" dirty="0" smtClean="0"/>
              <a:t> </a:t>
            </a:r>
            <a:r>
              <a:rPr lang="en-US" sz="2800" dirty="0"/>
              <a:t>+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*R, but Ra does not change -&gt;</a:t>
            </a:r>
          </a:p>
          <a:p>
            <a:r>
              <a:rPr lang="en-US" sz="2800" dirty="0" smtClean="0"/>
              <a:t>E</a:t>
            </a:r>
            <a:r>
              <a:rPr lang="en-US" sz="2800" baseline="-25000" dirty="0" smtClean="0"/>
              <a:t>S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E</a:t>
            </a:r>
            <a:r>
              <a:rPr lang="en-US" sz="2800" baseline="-25000" dirty="0" smtClean="0"/>
              <a:t>O</a:t>
            </a:r>
            <a:r>
              <a:rPr lang="en-US" sz="2800" dirty="0" smtClean="0"/>
              <a:t> + </a:t>
            </a:r>
            <a:r>
              <a:rPr lang="en-US" sz="2800" dirty="0" err="1" smtClean="0"/>
              <a:t>Ia</a:t>
            </a:r>
            <a:r>
              <a:rPr lang="en-US" sz="2800" dirty="0" smtClean="0"/>
              <a:t>, but E</a:t>
            </a:r>
            <a:r>
              <a:rPr lang="en-US" sz="2800" baseline="-25000" dirty="0" smtClean="0"/>
              <a:t>O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n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and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 so </a:t>
            </a:r>
          </a:p>
          <a:p>
            <a:r>
              <a:rPr lang="en-US" sz="2800" dirty="0" smtClean="0"/>
              <a:t>E</a:t>
            </a:r>
            <a:r>
              <a:rPr lang="en-US" sz="2800" baseline="-25000" dirty="0" smtClean="0"/>
              <a:t>S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n </a:t>
            </a:r>
            <a:r>
              <a:rPr lang="en-US" sz="2800" dirty="0" err="1" smtClean="0"/>
              <a:t>Ia</a:t>
            </a:r>
            <a:r>
              <a:rPr lang="en-US" sz="2800" dirty="0" smtClean="0"/>
              <a:t> + </a:t>
            </a:r>
            <a:r>
              <a:rPr lang="en-US" sz="2800" dirty="0" err="1" smtClean="0"/>
              <a:t>Ia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endParaRPr lang="en-US" sz="2800" dirty="0" smtClean="0"/>
          </a:p>
          <a:p>
            <a:pPr algn="ctr"/>
            <a:r>
              <a:rPr lang="en-US" sz="2800" dirty="0" smtClean="0"/>
              <a:t>*****E</a:t>
            </a:r>
            <a:r>
              <a:rPr lang="en-US" sz="2800" baseline="-25000" dirty="0" smtClean="0"/>
              <a:t>S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 </a:t>
            </a:r>
            <a:r>
              <a:rPr lang="en-US" sz="2800" dirty="0" err="1" smtClean="0"/>
              <a:t>Ia</a:t>
            </a:r>
            <a:r>
              <a:rPr lang="en-US" sz="2800" dirty="0" smtClean="0"/>
              <a:t>*****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06" y="3657600"/>
            <a:ext cx="4024493" cy="318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75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8534400" cy="838200"/>
          </a:xfrm>
        </p:spPr>
        <p:txBody>
          <a:bodyPr/>
          <a:lstStyle/>
          <a:p>
            <a:r>
              <a:rPr lang="en-US" dirty="0" smtClean="0"/>
              <a:t>Series DC motor basics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077200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/>
              <a:t>Summary: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Flux </a:t>
            </a:r>
            <a:r>
              <a:rPr lang="en-US" sz="2800" dirty="0" smtClean="0">
                <a:latin typeface="GreekC" pitchFamily="2" charset="0"/>
                <a:cs typeface="GreekC" pitchFamily="2" charset="0"/>
              </a:rPr>
              <a:t>F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If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</a:t>
            </a:r>
            <a:r>
              <a:rPr lang="en-US" sz="2800" dirty="0" err="1" smtClean="0"/>
              <a:t>Ia</a:t>
            </a:r>
            <a:r>
              <a:rPr lang="en-US" sz="2800" dirty="0" smtClean="0"/>
              <a:t> 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Torque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Ia</a:t>
            </a:r>
            <a:r>
              <a:rPr lang="en-US" sz="2800" baseline="30000" dirty="0" smtClean="0"/>
              <a:t>2</a:t>
            </a:r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 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(1/</a:t>
            </a:r>
            <a:r>
              <a:rPr lang="en-US" sz="2800" dirty="0" err="1" smtClean="0"/>
              <a:t>Ia</a:t>
            </a:r>
            <a:r>
              <a:rPr lang="en-US" sz="2800" dirty="0" smtClean="0"/>
              <a:t>) 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n </a:t>
            </a:r>
            <a:r>
              <a:rPr lang="en-US" sz="2800" dirty="0" smtClean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 smtClean="0"/>
              <a:t> 1/</a:t>
            </a:r>
            <a:r>
              <a:rPr lang="en-US" sz="2800" dirty="0" err="1" smtClean="0">
                <a:latin typeface="Symath" panose="00000400000000000000" pitchFamily="2" charset="0"/>
                <a:cs typeface="Symath" panose="00000400000000000000" pitchFamily="2" charset="0"/>
              </a:rPr>
              <a:t>e</a:t>
            </a:r>
            <a:r>
              <a:rPr lang="en-US" sz="2800" dirty="0" err="1" smtClean="0"/>
              <a:t>T</a:t>
            </a:r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E</a:t>
            </a:r>
            <a:r>
              <a:rPr lang="en-US" sz="2800" baseline="-25000" dirty="0"/>
              <a:t>S </a:t>
            </a:r>
            <a:r>
              <a:rPr lang="en-US" sz="2800" dirty="0">
                <a:latin typeface="Symeteo" panose="00000400000000000000" pitchFamily="2" charset="0"/>
                <a:cs typeface="Symeteo" panose="00000400000000000000" pitchFamily="2" charset="0"/>
              </a:rPr>
              <a:t>u</a:t>
            </a:r>
            <a:r>
              <a:rPr lang="en-US" sz="2800" dirty="0"/>
              <a:t>  </a:t>
            </a:r>
            <a:r>
              <a:rPr lang="en-US" sz="2800" dirty="0" err="1"/>
              <a:t>Ia</a:t>
            </a:r>
            <a:endParaRPr lang="en-US" sz="2800" dirty="0"/>
          </a:p>
          <a:p>
            <a:pPr algn="ctr"/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5811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5401</TotalTime>
  <Words>1321</Words>
  <Application>Microsoft Office PowerPoint</Application>
  <PresentationFormat>On-screen Show (4:3)</PresentationFormat>
  <Paragraphs>376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Adjacency</vt:lpstr>
      <vt:lpstr>Electric Conversions</vt:lpstr>
      <vt:lpstr>Conversion Credit</vt:lpstr>
      <vt:lpstr>SAFETY FIRST!</vt:lpstr>
      <vt:lpstr>Electric Motor The “Engine”</vt:lpstr>
      <vt:lpstr>DC motor basics</vt:lpstr>
      <vt:lpstr>DC motor basics</vt:lpstr>
      <vt:lpstr>DC motor basics</vt:lpstr>
      <vt:lpstr>DC motor basics</vt:lpstr>
      <vt:lpstr>Series DC motor basics</vt:lpstr>
      <vt:lpstr>Series DC motor basics</vt:lpstr>
      <vt:lpstr>DC MOTOR</vt:lpstr>
      <vt:lpstr>How about AC motor?</vt:lpstr>
      <vt:lpstr>Getting motor torque to the ground</vt:lpstr>
      <vt:lpstr>Transmission</vt:lpstr>
      <vt:lpstr>Transmission</vt:lpstr>
      <vt:lpstr>Transmission</vt:lpstr>
      <vt:lpstr>Batteries The “Gas Tank”</vt:lpstr>
      <vt:lpstr>Batteries</vt:lpstr>
      <vt:lpstr>VRLA vs LiFePO4</vt:lpstr>
      <vt:lpstr>LiFePO4 batteries</vt:lpstr>
      <vt:lpstr>LiFePO4 batteries</vt:lpstr>
      <vt:lpstr>LiFePO4 batteries</vt:lpstr>
      <vt:lpstr>VRLA vs LiFePO4</vt:lpstr>
      <vt:lpstr>Electric Conversions</vt:lpstr>
      <vt:lpstr>LiFePO4 batteries</vt:lpstr>
      <vt:lpstr>LiFePO4 batteries</vt:lpstr>
      <vt:lpstr>Unexpected Application</vt:lpstr>
      <vt:lpstr>Cycle Analyst The “Gas Gauge”</vt:lpstr>
      <vt:lpstr>Cycle Analyst</vt:lpstr>
      <vt:lpstr>Cycle Analyst</vt:lpstr>
      <vt:lpstr>Range Anxiety</vt:lpstr>
      <vt:lpstr>Cycle Analyst</vt:lpstr>
      <vt:lpstr>Cycle Analyst</vt:lpstr>
      <vt:lpstr>Cycle Analyst</vt:lpstr>
      <vt:lpstr>Charging System The “Gas Station”</vt:lpstr>
      <vt:lpstr>Charging System</vt:lpstr>
      <vt:lpstr>Electric Conversions</vt:lpstr>
      <vt:lpstr>Charge Monitoring</vt:lpstr>
      <vt:lpstr>Cell Balance</vt:lpstr>
      <vt:lpstr>PWM controller The “Fuel injection system”</vt:lpstr>
      <vt:lpstr>Controller</vt:lpstr>
      <vt:lpstr>Electric Conversions</vt:lpstr>
      <vt:lpstr>Electric Conversions</vt:lpstr>
      <vt:lpstr>How do we stop?</vt:lpstr>
      <vt:lpstr>Braking System</vt:lpstr>
      <vt:lpstr>What is the cost to convert? aka … “Mom &amp; Dad, can I get a loan?”</vt:lpstr>
      <vt:lpstr>Electric Conversions</vt:lpstr>
      <vt:lpstr>Electric Conversions</vt:lpstr>
      <vt:lpstr>Electric Conversions</vt:lpstr>
      <vt:lpstr>Electric Conversions</vt:lpstr>
      <vt:lpstr>Electric Conversions</vt:lpstr>
      <vt:lpstr>Electric Conversions</vt:lpstr>
      <vt:lpstr>What is the cost to drive? </vt:lpstr>
      <vt:lpstr>Electric Conversions</vt:lpstr>
      <vt:lpstr>Electric Conversions</vt:lpstr>
    </vt:vector>
  </TitlesOfParts>
  <Company>TECO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Conversions</dc:title>
  <dc:creator>Blair, Thomas H.</dc:creator>
  <cp:lastModifiedBy>Blair, Thomas H.</cp:lastModifiedBy>
  <cp:revision>90</cp:revision>
  <dcterms:created xsi:type="dcterms:W3CDTF">2015-01-24T13:26:20Z</dcterms:created>
  <dcterms:modified xsi:type="dcterms:W3CDTF">2015-03-01T13:05:52Z</dcterms:modified>
</cp:coreProperties>
</file>